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7" r:id="rId2"/>
    <p:sldId id="385" r:id="rId3"/>
    <p:sldId id="350" r:id="rId4"/>
    <p:sldId id="351" r:id="rId5"/>
    <p:sldId id="387" r:id="rId6"/>
    <p:sldId id="353" r:id="rId7"/>
    <p:sldId id="383" r:id="rId8"/>
    <p:sldId id="386" r:id="rId9"/>
    <p:sldId id="384" r:id="rId10"/>
    <p:sldId id="389" r:id="rId11"/>
    <p:sldId id="362" r:id="rId12"/>
    <p:sldId id="363" r:id="rId13"/>
    <p:sldId id="364" r:id="rId14"/>
    <p:sldId id="365" r:id="rId15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CC92C564-1BAF-4E53-B8C4-DFFF33D51424}">
          <p14:sldIdLst>
            <p14:sldId id="257"/>
            <p14:sldId id="385"/>
            <p14:sldId id="350"/>
            <p14:sldId id="351"/>
            <p14:sldId id="387"/>
            <p14:sldId id="353"/>
            <p14:sldId id="383"/>
            <p14:sldId id="386"/>
            <p14:sldId id="384"/>
            <p14:sldId id="389"/>
            <p14:sldId id="362"/>
            <p14:sldId id="363"/>
            <p14:sldId id="364"/>
            <p14:sldId id="3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85">
          <p15:clr>
            <a:srgbClr val="A4A3A4"/>
          </p15:clr>
        </p15:guide>
        <p15:guide id="2" orient="horz" pos="4156">
          <p15:clr>
            <a:srgbClr val="A4A3A4"/>
          </p15:clr>
        </p15:guide>
        <p15:guide id="3" orient="horz" pos="809">
          <p15:clr>
            <a:srgbClr val="A4A3A4"/>
          </p15:clr>
        </p15:guide>
        <p15:guide id="4" orient="horz" pos="1785">
          <p15:clr>
            <a:srgbClr val="A4A3A4"/>
          </p15:clr>
        </p15:guide>
        <p15:guide id="5" pos="2490">
          <p15:clr>
            <a:srgbClr val="A4A3A4"/>
          </p15:clr>
        </p15:guide>
        <p15:guide id="6" pos="5510">
          <p15:clr>
            <a:srgbClr val="A4A3A4"/>
          </p15:clr>
        </p15:guide>
        <p15:guide id="7" pos="1131">
          <p15:clr>
            <a:srgbClr val="A4A3A4"/>
          </p15:clr>
        </p15:guide>
        <p15:guide id="8" pos="39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LLIER Rodolphe" initials="SR" lastIdx="27" clrIdx="0">
    <p:extLst>
      <p:ext uri="{19B8F6BF-5375-455C-9EA6-DF929625EA0E}">
        <p15:presenceInfo xmlns:p15="http://schemas.microsoft.com/office/powerpoint/2012/main" userId="S-1-5-21-1594143644-2668287153-3300812935-2762" providerId="AD"/>
      </p:ext>
    </p:extLst>
  </p:cmAuthor>
  <p:cmAuthor id="2" name="CARLIN Eva" initials="CE" lastIdx="4" clrIdx="1">
    <p:extLst>
      <p:ext uri="{19B8F6BF-5375-455C-9EA6-DF929625EA0E}">
        <p15:presenceInfo xmlns:p15="http://schemas.microsoft.com/office/powerpoint/2012/main" userId="S-1-5-21-1594143644-2668287153-3300812935-27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6C09"/>
    <a:srgbClr val="F9FBFD"/>
    <a:srgbClr val="EDF6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73" autoAdjust="0"/>
  </p:normalViewPr>
  <p:slideViewPr>
    <p:cSldViewPr snapToGrid="0" showGuides="1">
      <p:cViewPr varScale="1">
        <p:scale>
          <a:sx n="68" d="100"/>
          <a:sy n="68" d="100"/>
        </p:scale>
        <p:origin x="1224" y="48"/>
      </p:cViewPr>
      <p:guideLst>
        <p:guide orient="horz" pos="3085"/>
        <p:guide orient="horz" pos="4156"/>
        <p:guide orient="horz" pos="809"/>
        <p:guide orient="horz" pos="1785"/>
        <p:guide pos="2490"/>
        <p:guide pos="5510"/>
        <p:guide pos="1131"/>
        <p:guide pos="393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81CD80-F18A-4834-BDCF-75E833043818}" type="datetimeFigureOut">
              <a:rPr lang="fr-FR" smtClean="0"/>
              <a:t>20/10/2023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53C93-9D51-4ED0-A31B-79B11DD8C7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79669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stomShape 2"/>
          <p:cNvSpPr/>
          <p:nvPr userDrawn="1"/>
        </p:nvSpPr>
        <p:spPr>
          <a:xfrm>
            <a:off x="8705152" y="6442494"/>
            <a:ext cx="306016" cy="306018"/>
          </a:xfrm>
          <a:prstGeom prst="ellipse">
            <a:avLst/>
          </a:prstGeom>
          <a:solidFill>
            <a:schemeClr val="accent5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1" name="TextShape 3"/>
          <p:cNvSpPr txBox="1"/>
          <p:nvPr userDrawn="1"/>
        </p:nvSpPr>
        <p:spPr>
          <a:xfrm>
            <a:off x="8724153" y="6490079"/>
            <a:ext cx="273106" cy="213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4999" tIns="44999" rIns="44999" bIns="44999">
            <a:spAutoFit/>
          </a:bodyPr>
          <a:lstStyle/>
          <a:p>
            <a:pPr algn="ctr">
              <a:defRPr sz="8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fld id="{86CB4B4D-7CA3-9044-876B-883B54F8677D}" type="slidenum">
              <a:rPr smtClean="0">
                <a:latin typeface="Arial" panose="020B0604020202020204" pitchFamily="34" charset="0"/>
                <a:cs typeface="Arial" panose="020B0604020202020204" pitchFamily="34" charset="0"/>
              </a:rPr>
              <a:t>‹N°›</a:t>
            </a:fld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84613" y="2751138"/>
            <a:ext cx="4891087" cy="1341891"/>
          </a:xfrm>
        </p:spPr>
        <p:txBody>
          <a:bodyPr anchor="t">
            <a:normAutofit/>
          </a:bodyPr>
          <a:lstStyle>
            <a:lvl1pPr algn="l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884566" y="4913654"/>
            <a:ext cx="4893575" cy="548481"/>
          </a:xfrm>
        </p:spPr>
        <p:txBody>
          <a:bodyPr anchor="b">
            <a:noAutofit/>
          </a:bodyPr>
          <a:lstStyle>
            <a:lvl1pPr marL="0" indent="0" algn="l"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D431-8979-40BA-906D-370E0EB62E2B}" type="datetimeFigureOut">
              <a:rPr lang="fr-FR" smtClean="0"/>
              <a:t>20/10/2023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3072" y="1"/>
            <a:ext cx="358715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Imag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427" y="584792"/>
            <a:ext cx="1079754" cy="1387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296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e de titre"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-36072" y="1"/>
            <a:ext cx="9180072" cy="6857999"/>
          </a:xfrm>
          <a:prstGeom prst="rect">
            <a:avLst/>
          </a:prstGeom>
          <a:gradFill flip="none" rotWithShape="1">
            <a:gsLst>
              <a:gs pos="0">
                <a:srgbClr val="163F70"/>
              </a:gs>
              <a:gs pos="71000">
                <a:schemeClr val="accent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98002" y="2743200"/>
            <a:ext cx="4877697" cy="2570163"/>
          </a:xfrm>
        </p:spPr>
        <p:txBody>
          <a:bodyPr anchor="t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897956" y="5450682"/>
            <a:ext cx="4880177" cy="548481"/>
          </a:xfrm>
        </p:spPr>
        <p:txBody>
          <a:bodyPr anchor="b">
            <a:noAutofit/>
          </a:bodyPr>
          <a:lstStyle>
            <a:lvl1pPr marL="0" indent="0" algn="l">
              <a:buNone/>
              <a:defRPr sz="200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D431-8979-40BA-906D-370E0EB62E2B}" type="datetimeFigureOut">
              <a:rPr lang="fr-FR" smtClean="0"/>
              <a:t>20/10/2023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427" y="584792"/>
            <a:ext cx="1079754" cy="1387881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3072" y="1"/>
            <a:ext cx="358715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9073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87488" y="1902610"/>
            <a:ext cx="7260976" cy="4502150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D431-8979-40BA-906D-370E0EB62E2B}" type="datetimeFigureOut">
              <a:rPr lang="fr-FR" smtClean="0"/>
              <a:t>20/10/2023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3DE8-BFA3-4C80-A813-E33BBD8340D7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Rectangle 9"/>
          <p:cNvSpPr/>
          <p:nvPr userDrawn="1"/>
        </p:nvSpPr>
        <p:spPr bwMode="gray">
          <a:xfrm>
            <a:off x="-1" y="1252356"/>
            <a:ext cx="1487489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8" name="CustomShape 2"/>
          <p:cNvSpPr/>
          <p:nvPr userDrawn="1"/>
        </p:nvSpPr>
        <p:spPr>
          <a:xfrm>
            <a:off x="8705152" y="6442494"/>
            <a:ext cx="306016" cy="306018"/>
          </a:xfrm>
          <a:prstGeom prst="ellipse">
            <a:avLst/>
          </a:prstGeom>
          <a:solidFill>
            <a:schemeClr val="accent5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1" name="TextShape 3"/>
          <p:cNvSpPr txBox="1"/>
          <p:nvPr userDrawn="1"/>
        </p:nvSpPr>
        <p:spPr>
          <a:xfrm>
            <a:off x="8724153" y="6490079"/>
            <a:ext cx="273106" cy="213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4999" tIns="44999" rIns="44999" bIns="44999">
            <a:spAutoFit/>
          </a:bodyPr>
          <a:lstStyle/>
          <a:p>
            <a:pPr algn="ctr">
              <a:defRPr sz="8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fld id="{86CB4B4D-7CA3-9044-876B-883B54F8677D}" type="slidenum">
              <a:rPr smtClean="0">
                <a:latin typeface="Arial" panose="020B0604020202020204" pitchFamily="34" charset="0"/>
                <a:cs typeface="Arial" panose="020B0604020202020204" pitchFamily="34" charset="0"/>
              </a:rPr>
              <a:t>‹N°›</a:t>
            </a:fld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1487488" y="929895"/>
            <a:ext cx="7259636" cy="743694"/>
          </a:xfrm>
        </p:spPr>
        <p:txBody>
          <a:bodyPr anchor="t"/>
          <a:lstStyle>
            <a:lvl1pPr>
              <a:lnSpc>
                <a:spcPts val="3200"/>
              </a:lnSpc>
              <a:defRPr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3898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3888" y="1812505"/>
            <a:ext cx="8124576" cy="4785145"/>
          </a:xfrm>
        </p:spPr>
        <p:txBody>
          <a:bodyPr>
            <a:normAutofit/>
          </a:bodyPr>
          <a:lstStyle>
            <a:lvl1pPr marL="276225" indent="-276225">
              <a:lnSpc>
                <a:spcPts val="19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⁄"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542925" indent="-257175">
              <a:lnSpc>
                <a:spcPts val="19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/>
            </a:lvl2pPr>
            <a:lvl3pPr>
              <a:lnSpc>
                <a:spcPts val="1900"/>
              </a:lnSpc>
              <a:spcBef>
                <a:spcPts val="600"/>
              </a:spcBef>
              <a:defRPr sz="1800"/>
            </a:lvl3pPr>
            <a:lvl4pPr>
              <a:lnSpc>
                <a:spcPts val="1900"/>
              </a:lnSpc>
              <a:spcBef>
                <a:spcPts val="600"/>
              </a:spcBef>
              <a:defRPr sz="1600"/>
            </a:lvl4pPr>
            <a:lvl5pPr>
              <a:lnSpc>
                <a:spcPts val="1900"/>
              </a:lnSpc>
              <a:spcBef>
                <a:spcPts val="600"/>
              </a:spcBef>
              <a:defRPr sz="1600"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D431-8979-40BA-906D-370E0EB62E2B}" type="datetimeFigureOut">
              <a:rPr lang="fr-FR" smtClean="0"/>
              <a:t>20/10/2023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3DE8-BFA3-4C80-A813-E33BBD8340D7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Rectangle 9"/>
          <p:cNvSpPr/>
          <p:nvPr userDrawn="1"/>
        </p:nvSpPr>
        <p:spPr bwMode="gray">
          <a:xfrm>
            <a:off x="0" y="1251457"/>
            <a:ext cx="623888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8" name="CustomShape 2"/>
          <p:cNvSpPr/>
          <p:nvPr userDrawn="1"/>
        </p:nvSpPr>
        <p:spPr>
          <a:xfrm>
            <a:off x="8705152" y="6442494"/>
            <a:ext cx="306016" cy="306018"/>
          </a:xfrm>
          <a:prstGeom prst="ellipse">
            <a:avLst/>
          </a:prstGeom>
          <a:solidFill>
            <a:schemeClr val="accent5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1" name="TextShape 3"/>
          <p:cNvSpPr txBox="1"/>
          <p:nvPr userDrawn="1"/>
        </p:nvSpPr>
        <p:spPr>
          <a:xfrm>
            <a:off x="8724153" y="6490079"/>
            <a:ext cx="273106" cy="213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4999" tIns="44999" rIns="44999" bIns="44999">
            <a:spAutoFit/>
          </a:bodyPr>
          <a:lstStyle/>
          <a:p>
            <a:pPr algn="ctr">
              <a:defRPr sz="8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fld id="{86CB4B4D-7CA3-9044-876B-883B54F8677D}" type="slidenum">
              <a:rPr smtClean="0">
                <a:latin typeface="Arial" panose="020B0604020202020204" pitchFamily="34" charset="0"/>
                <a:cs typeface="Arial" panose="020B0604020202020204" pitchFamily="34" charset="0"/>
              </a:rPr>
              <a:t>‹N°›</a:t>
            </a:fld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7" y="972290"/>
            <a:ext cx="8123237" cy="743694"/>
          </a:xfrm>
        </p:spPr>
        <p:txBody>
          <a:bodyPr anchor="t">
            <a:normAutofit/>
          </a:bodyPr>
          <a:lstStyle>
            <a:lvl1pPr>
              <a:lnSpc>
                <a:spcPts val="2800"/>
              </a:lnSpc>
              <a:defRPr sz="300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94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866395"/>
            <a:ext cx="8052568" cy="1143000"/>
          </a:xfrm>
        </p:spPr>
        <p:txBody>
          <a:bodyPr anchor="t">
            <a:normAutofit/>
          </a:bodyPr>
          <a:lstStyle>
            <a:lvl1pPr>
              <a:defRPr sz="300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2124075"/>
            <a:ext cx="4038600" cy="4002088"/>
          </a:xfrm>
        </p:spPr>
        <p:txBody>
          <a:bodyPr>
            <a:normAutofit/>
          </a:bodyPr>
          <a:lstStyle>
            <a:lvl1pPr marL="276225" indent="-276225"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124075"/>
            <a:ext cx="4038600" cy="4002088"/>
          </a:xfrm>
        </p:spPr>
        <p:txBody>
          <a:bodyPr>
            <a:normAutofit/>
          </a:bodyPr>
          <a:lstStyle>
            <a:lvl1pPr marL="266700" indent="-266700"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D431-8979-40BA-906D-370E0EB62E2B}" type="datetimeFigureOut">
              <a:rPr lang="fr-FR" smtClean="0"/>
              <a:t>20/10/2023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3DE8-BFA3-4C80-A813-E33BBD8340D7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1242831"/>
            <a:ext cx="623888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9" name="CustomShape 2"/>
          <p:cNvSpPr/>
          <p:nvPr userDrawn="1"/>
        </p:nvSpPr>
        <p:spPr>
          <a:xfrm>
            <a:off x="8705152" y="6442494"/>
            <a:ext cx="306016" cy="306018"/>
          </a:xfrm>
          <a:prstGeom prst="ellipse">
            <a:avLst/>
          </a:prstGeom>
          <a:solidFill>
            <a:schemeClr val="accent5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0" name="TextShape 3"/>
          <p:cNvSpPr txBox="1"/>
          <p:nvPr userDrawn="1"/>
        </p:nvSpPr>
        <p:spPr>
          <a:xfrm>
            <a:off x="8724153" y="6490079"/>
            <a:ext cx="273106" cy="213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4999" tIns="44999" rIns="44999" bIns="44999">
            <a:spAutoFit/>
          </a:bodyPr>
          <a:lstStyle/>
          <a:p>
            <a:pPr algn="ctr">
              <a:defRPr sz="8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fld id="{86CB4B4D-7CA3-9044-876B-883B54F8677D}" type="slidenum">
              <a:rPr smtClean="0">
                <a:latin typeface="Arial" panose="020B0604020202020204" pitchFamily="34" charset="0"/>
                <a:cs typeface="Arial" panose="020B0604020202020204" pitchFamily="34" charset="0"/>
              </a:rPr>
              <a:t>‹N°›</a:t>
            </a:fld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594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866395"/>
            <a:ext cx="8052568" cy="1143000"/>
          </a:xfrm>
        </p:spPr>
        <p:txBody>
          <a:bodyPr anchor="t">
            <a:normAutofit/>
          </a:bodyPr>
          <a:lstStyle>
            <a:lvl1pPr>
              <a:defRPr sz="300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D431-8979-40BA-906D-370E0EB62E2B}" type="datetimeFigureOut">
              <a:rPr lang="fr-FR" smtClean="0"/>
              <a:t>20/10/2023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3DE8-BFA3-4C80-A813-E33BBD8340D7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Rectangle 5"/>
          <p:cNvSpPr/>
          <p:nvPr userDrawn="1"/>
        </p:nvSpPr>
        <p:spPr bwMode="gray">
          <a:xfrm>
            <a:off x="0" y="1242831"/>
            <a:ext cx="623888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7" name="CustomShape 2"/>
          <p:cNvSpPr/>
          <p:nvPr userDrawn="1"/>
        </p:nvSpPr>
        <p:spPr>
          <a:xfrm>
            <a:off x="8705152" y="6442494"/>
            <a:ext cx="306016" cy="306018"/>
          </a:xfrm>
          <a:prstGeom prst="ellipse">
            <a:avLst/>
          </a:prstGeom>
          <a:solidFill>
            <a:schemeClr val="accent5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8" name="TextShape 3"/>
          <p:cNvSpPr txBox="1"/>
          <p:nvPr userDrawn="1"/>
        </p:nvSpPr>
        <p:spPr>
          <a:xfrm>
            <a:off x="8724153" y="6490079"/>
            <a:ext cx="273106" cy="213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4999" tIns="44999" rIns="44999" bIns="44999">
            <a:spAutoFit/>
          </a:bodyPr>
          <a:lstStyle/>
          <a:p>
            <a:pPr algn="ctr">
              <a:defRPr sz="8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fld id="{86CB4B4D-7CA3-9044-876B-883B54F8677D}" type="slidenum">
              <a:rPr smtClean="0">
                <a:latin typeface="Arial" panose="020B0604020202020204" pitchFamily="34" charset="0"/>
                <a:cs typeface="Arial" panose="020B0604020202020204" pitchFamily="34" charset="0"/>
              </a:rPr>
              <a:t>‹N°›</a:t>
            </a:fld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176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D431-8979-40BA-906D-370E0EB62E2B}" type="datetimeFigureOut">
              <a:rPr lang="fr-FR" smtClean="0"/>
              <a:t>20/10/2023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3DE8-BFA3-4C80-A813-E33BBD8340D7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CustomShape 2"/>
          <p:cNvSpPr/>
          <p:nvPr userDrawn="1"/>
        </p:nvSpPr>
        <p:spPr>
          <a:xfrm>
            <a:off x="8705152" y="6442494"/>
            <a:ext cx="306016" cy="306018"/>
          </a:xfrm>
          <a:prstGeom prst="ellipse">
            <a:avLst/>
          </a:prstGeom>
          <a:solidFill>
            <a:schemeClr val="accent5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6" name="TextShape 3"/>
          <p:cNvSpPr txBox="1"/>
          <p:nvPr userDrawn="1"/>
        </p:nvSpPr>
        <p:spPr>
          <a:xfrm>
            <a:off x="8724153" y="6490079"/>
            <a:ext cx="273106" cy="213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4999" tIns="44999" rIns="44999" bIns="44999">
            <a:spAutoFit/>
          </a:bodyPr>
          <a:lstStyle/>
          <a:p>
            <a:pPr algn="ctr">
              <a:defRPr sz="8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fld id="{86CB4B4D-7CA3-9044-876B-883B54F8677D}" type="slidenum">
              <a:rPr smtClean="0">
                <a:latin typeface="Arial" panose="020B0604020202020204" pitchFamily="34" charset="0"/>
                <a:cs typeface="Arial" panose="020B0604020202020204" pitchFamily="34" charset="0"/>
              </a:rPr>
              <a:t>‹N°›</a:t>
            </a:fld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776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9125" y="997314"/>
            <a:ext cx="3008313" cy="908050"/>
          </a:xfrm>
        </p:spPr>
        <p:txBody>
          <a:bodyPr anchor="t">
            <a:noAutofit/>
          </a:bodyPr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41750" y="949690"/>
            <a:ext cx="5111750" cy="5384800"/>
          </a:xfrm>
        </p:spPr>
        <p:txBody>
          <a:bodyPr>
            <a:normAutofit/>
          </a:bodyPr>
          <a:lstStyle>
            <a:lvl1pPr marL="266700" indent="-266700"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 marL="542925" indent="-276225">
              <a:defRPr sz="2000"/>
            </a:lvl2pPr>
            <a:lvl3pPr marL="809625" indent="-266700">
              <a:defRPr sz="1800"/>
            </a:lvl3pPr>
            <a:lvl4pPr marL="1162050" indent="-352425">
              <a:defRPr sz="1600"/>
            </a:lvl4pPr>
            <a:lvl5pPr marL="1438275" indent="-276225"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19125" y="1905365"/>
            <a:ext cx="3008313" cy="44783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D431-8979-40BA-906D-370E0EB62E2B}" type="datetimeFigureOut">
              <a:rPr lang="fr-FR" smtClean="0"/>
              <a:t>20/10/2023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3DE8-BFA3-4C80-A813-E33BBD8340D7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1242831"/>
            <a:ext cx="623888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9" name="CustomShape 2"/>
          <p:cNvSpPr/>
          <p:nvPr userDrawn="1"/>
        </p:nvSpPr>
        <p:spPr>
          <a:xfrm>
            <a:off x="8705152" y="6442494"/>
            <a:ext cx="306016" cy="306018"/>
          </a:xfrm>
          <a:prstGeom prst="ellipse">
            <a:avLst/>
          </a:prstGeom>
          <a:solidFill>
            <a:schemeClr val="accent5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0" name="TextShape 3"/>
          <p:cNvSpPr txBox="1"/>
          <p:nvPr userDrawn="1"/>
        </p:nvSpPr>
        <p:spPr>
          <a:xfrm>
            <a:off x="8724153" y="6490079"/>
            <a:ext cx="273106" cy="213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4999" tIns="44999" rIns="44999" bIns="44999">
            <a:spAutoFit/>
          </a:bodyPr>
          <a:lstStyle/>
          <a:p>
            <a:pPr algn="ctr">
              <a:defRPr sz="8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fld id="{86CB4B4D-7CA3-9044-876B-883B54F8677D}" type="slidenum">
              <a:rPr smtClean="0">
                <a:latin typeface="Arial" panose="020B0604020202020204" pitchFamily="34" charset="0"/>
                <a:cs typeface="Arial" panose="020B0604020202020204" pitchFamily="34" charset="0"/>
              </a:rPr>
              <a:t>‹N°›</a:t>
            </a:fld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904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7487" y="4800600"/>
            <a:ext cx="725963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7489" y="971549"/>
            <a:ext cx="7259636" cy="3756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7487" y="5367338"/>
            <a:ext cx="725963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D431-8979-40BA-906D-370E0EB62E2B}" type="datetimeFigureOut">
              <a:rPr lang="fr-FR" smtClean="0"/>
              <a:t>20/10/2023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3DE8-BFA3-4C80-A813-E33BBD8340D7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CustomShape 2"/>
          <p:cNvSpPr/>
          <p:nvPr userDrawn="1"/>
        </p:nvSpPr>
        <p:spPr>
          <a:xfrm>
            <a:off x="8705152" y="6442494"/>
            <a:ext cx="306016" cy="306018"/>
          </a:xfrm>
          <a:prstGeom prst="ellipse">
            <a:avLst/>
          </a:prstGeom>
          <a:solidFill>
            <a:schemeClr val="accent5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9" name="TextShape 3"/>
          <p:cNvSpPr txBox="1"/>
          <p:nvPr userDrawn="1"/>
        </p:nvSpPr>
        <p:spPr>
          <a:xfrm>
            <a:off x="8724153" y="6490079"/>
            <a:ext cx="273106" cy="213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4999" tIns="44999" rIns="44999" bIns="44999">
            <a:spAutoFit/>
          </a:bodyPr>
          <a:lstStyle/>
          <a:p>
            <a:pPr algn="ctr">
              <a:defRPr sz="8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fld id="{86CB4B4D-7CA3-9044-876B-883B54F8677D}" type="slidenum">
              <a:rPr smtClean="0">
                <a:latin typeface="Arial" panose="020B0604020202020204" pitchFamily="34" charset="0"/>
                <a:cs typeface="Arial" panose="020B0604020202020204" pitchFamily="34" charset="0"/>
              </a:rPr>
              <a:t>‹N°›</a:t>
            </a:fld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275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720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chemeClr val="accent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907704" y="989856"/>
            <a:ext cx="67687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907704" y="2132856"/>
            <a:ext cx="6779096" cy="39933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CB5CD431-8979-40BA-906D-370E0EB62E2B}" type="datetimeFigureOut">
              <a:rPr lang="fr-FR" smtClean="0"/>
              <a:pPr/>
              <a:t>20/10/2023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C18A3DE8-BFA3-4C80-A813-E33BBD8340D7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298" y="67919"/>
            <a:ext cx="865058" cy="58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ZoneTexte 6"/>
          <p:cNvSpPr txBox="1"/>
          <p:nvPr userDrawn="1"/>
        </p:nvSpPr>
        <p:spPr>
          <a:xfrm>
            <a:off x="1940694" y="166152"/>
            <a:ext cx="24032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Ministère de la </a:t>
            </a:r>
            <a:r>
              <a:rPr lang="fr-FR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Culture</a:t>
            </a:r>
            <a:endParaRPr lang="fr-FR" sz="1600" dirty="0">
              <a:solidFill>
                <a:schemeClr val="accent1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SIPCMContentMarking" descr="{&quot;HashCode&quot;:276409400,&quot;Placement&quot;:&quot;Footer&quot;,&quot;Top&quot;:516.65155,&quot;Left&quot;:296.21347,&quot;SlideWidth&quot;:720,&quot;SlideHeight&quot;:540}"/>
          <p:cNvSpPr txBox="1"/>
          <p:nvPr userDrawn="1"/>
        </p:nvSpPr>
        <p:spPr>
          <a:xfrm>
            <a:off x="3761911" y="6561475"/>
            <a:ext cx="1620178" cy="2965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1200" smtClean="0">
                <a:solidFill>
                  <a:srgbClr val="008000"/>
                </a:solidFill>
                <a:latin typeface="Calibri" panose="020F0502020204030204" pitchFamily="34" charset="0"/>
              </a:rPr>
              <a:t>C1 Données Internes</a:t>
            </a:r>
            <a:endParaRPr lang="fr-FR" sz="120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264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2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04016" y="606829"/>
            <a:ext cx="3915294" cy="1346661"/>
          </a:xfrm>
        </p:spPr>
        <p:txBody>
          <a:bodyPr>
            <a:normAutofit fontScale="90000"/>
          </a:bodyPr>
          <a:lstStyle/>
          <a:p>
            <a:pPr algn="ctr"/>
            <a:r>
              <a:rPr lang="fr-FR" sz="1800" dirty="0" smtClean="0"/>
              <a:t>Webinaire FILL 1/2</a:t>
            </a:r>
            <a:br>
              <a:rPr lang="fr-FR" sz="1800" dirty="0" smtClean="0"/>
            </a:br>
            <a:r>
              <a:rPr lang="fr-FR" sz="1800" dirty="0" smtClean="0"/>
              <a:t>Bibliothécaires et libraires : marché conclu !</a:t>
            </a:r>
            <a:br>
              <a:rPr lang="fr-FR" sz="1800" dirty="0" smtClean="0"/>
            </a:b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800" i="1" dirty="0" smtClean="0"/>
              <a:t>19 octobre 2023</a:t>
            </a:r>
            <a:r>
              <a:rPr lang="fr-FR" sz="1800" dirty="0"/>
              <a:t/>
            </a:r>
            <a:br>
              <a:rPr lang="fr-FR" sz="1800" dirty="0"/>
            </a:br>
            <a:endParaRPr lang="fr-FR" sz="1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815543" y="3516284"/>
            <a:ext cx="4663440" cy="2477192"/>
          </a:xfrm>
        </p:spPr>
        <p:txBody>
          <a:bodyPr/>
          <a:lstStyle/>
          <a:p>
            <a:pPr algn="ctr"/>
            <a:r>
              <a:rPr lang="fr-FR" sz="3200" b="1" dirty="0"/>
              <a:t>M</a:t>
            </a:r>
            <a:r>
              <a:rPr lang="fr-FR" sz="3200" b="1" dirty="0" smtClean="0"/>
              <a:t>archés publics de livres non scolaires d’un montant inférieur à 90 000 € HT : le cadre de la procédure simplifiée et ses objectifs</a:t>
            </a:r>
          </a:p>
        </p:txBody>
      </p:sp>
    </p:spTree>
    <p:extLst>
      <p:ext uri="{BB962C8B-B14F-4D97-AF65-F5344CB8AC3E}">
        <p14:creationId xmlns:p14="http://schemas.microsoft.com/office/powerpoint/2010/main" val="647304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900"/>
                            </p:stCondLst>
                            <p:childTnLst>
                              <p:par>
                                <p:cTn id="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sz="1800" b="1" u="sng" dirty="0" smtClean="0">
                <a:solidFill>
                  <a:schemeClr val="tx1"/>
                </a:solidFill>
              </a:rPr>
              <a:t>Une évaluation des marchés passés entre 2016 et 2020 a montré que les </a:t>
            </a:r>
            <a:r>
              <a:rPr lang="fr-FR" sz="1800" b="1" u="sng" dirty="0">
                <a:solidFill>
                  <a:schemeClr val="tx1"/>
                </a:solidFill>
              </a:rPr>
              <a:t>librairies </a:t>
            </a:r>
            <a:r>
              <a:rPr lang="fr-FR" sz="1800" b="1" u="sng" dirty="0" smtClean="0">
                <a:solidFill>
                  <a:schemeClr val="tx1"/>
                </a:solidFill>
              </a:rPr>
              <a:t>indépendantes sont </a:t>
            </a:r>
            <a:r>
              <a:rPr lang="fr-FR" sz="1800" b="1" u="sng" dirty="0">
                <a:solidFill>
                  <a:schemeClr val="tx1"/>
                </a:solidFill>
              </a:rPr>
              <a:t>les premiers fournisseurs des bibliothèques </a:t>
            </a:r>
            <a:r>
              <a:rPr lang="fr-FR" sz="1800" u="sng" dirty="0" smtClean="0">
                <a:solidFill>
                  <a:schemeClr val="tx1"/>
                </a:solidFill>
              </a:rPr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800" dirty="0" smtClean="0"/>
              <a:t>Elles représentent </a:t>
            </a:r>
            <a:r>
              <a:rPr lang="fr-FR" sz="1800" dirty="0"/>
              <a:t>60% des fournisseurs attributaires de marchés en nombre de </a:t>
            </a:r>
            <a:r>
              <a:rPr lang="fr-FR" sz="1800" dirty="0" smtClean="0"/>
              <a:t>lots.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800" dirty="0" smtClean="0"/>
              <a:t>La part des grossistes </a:t>
            </a:r>
            <a:r>
              <a:rPr lang="fr-FR" sz="1800" dirty="0"/>
              <a:t>et fournisseurs </a:t>
            </a:r>
            <a:r>
              <a:rPr lang="fr-FR" sz="1800" dirty="0" smtClean="0"/>
              <a:t>spécialisés ne cesse de diminuer depuis la fin </a:t>
            </a:r>
            <a:r>
              <a:rPr lang="fr-FR" sz="1800" dirty="0"/>
              <a:t>des années </a:t>
            </a:r>
            <a:r>
              <a:rPr lang="fr-FR" sz="1800" dirty="0" smtClean="0"/>
              <a:t>2000 (chiffres SOFIA).</a:t>
            </a:r>
            <a:endParaRPr lang="fr-FR" sz="1800" dirty="0"/>
          </a:p>
          <a:p>
            <a:pPr>
              <a:buFont typeface="Wingdings" panose="05000000000000000000" pitchFamily="2" charset="2"/>
              <a:buChar char="§"/>
            </a:pPr>
            <a:endParaRPr lang="fr-FR" sz="18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fr-FR" sz="1800" u="sng" dirty="0" smtClean="0">
                <a:solidFill>
                  <a:schemeClr val="tx1"/>
                </a:solidFill>
              </a:rPr>
              <a:t>Mais la dispense de publicité et de mise en concurrence demeure mal connue : </a:t>
            </a:r>
            <a:endParaRPr lang="fr-FR" sz="1800" dirty="0">
              <a:solidFill>
                <a:schemeClr val="tx1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800" b="0" dirty="0">
                <a:solidFill>
                  <a:schemeClr val="tx1"/>
                </a:solidFill>
              </a:rPr>
              <a:t>56% des marchés dont le montant est compris entre 25 k€ HT et 90 k€ HT sont passés sans publicité ni mise en concurrence,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800" b="0" dirty="0">
                <a:solidFill>
                  <a:schemeClr val="tx1"/>
                </a:solidFill>
              </a:rPr>
              <a:t>MAIS : sur ce segment, 37% sont passés selon une procédure adaptée, et 8% selon une procédure formalisée </a:t>
            </a:r>
            <a:r>
              <a:rPr lang="fr-FR" sz="1800" b="0" dirty="0" smtClean="0">
                <a:solidFill>
                  <a:schemeClr val="tx1"/>
                </a:solidFill>
              </a:rPr>
              <a:t>!</a:t>
            </a:r>
          </a:p>
          <a:p>
            <a:pPr marL="285750" lvl="1" indent="0">
              <a:buNone/>
            </a:pPr>
            <a:endParaRPr lang="fr-FR" sz="1800" b="0" dirty="0" smtClean="0">
              <a:solidFill>
                <a:schemeClr val="tx1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fr-FR" sz="1400" b="0" dirty="0">
              <a:solidFill>
                <a:schemeClr val="tx1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b="1" dirty="0"/>
              <a:t>2. Origine et objectifs du dispositif de simplification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16636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622548" y="2072855"/>
            <a:ext cx="8124576" cy="4785145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fr-FR" sz="1800" dirty="0">
                <a:solidFill>
                  <a:schemeClr val="tx1"/>
                </a:solidFill>
              </a:rPr>
              <a:t>A</a:t>
            </a:r>
            <a:r>
              <a:rPr lang="fr-FR" sz="1800" dirty="0" smtClean="0">
                <a:solidFill>
                  <a:schemeClr val="tx1"/>
                </a:solidFill>
              </a:rPr>
              <a:t>rticle </a:t>
            </a:r>
            <a:r>
              <a:rPr lang="fr-FR" sz="1800" dirty="0">
                <a:solidFill>
                  <a:schemeClr val="tx1"/>
                </a:solidFill>
              </a:rPr>
              <a:t>R. 2122-9 du code de la commande publique </a:t>
            </a:r>
            <a:r>
              <a:rPr lang="fr-FR" sz="1800" dirty="0" smtClean="0">
                <a:solidFill>
                  <a:schemeClr val="tx1"/>
                </a:solidFill>
              </a:rPr>
              <a:t>:</a:t>
            </a:r>
          </a:p>
          <a:p>
            <a:pPr algn="just"/>
            <a:endParaRPr lang="fr-FR" sz="1800" dirty="0"/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fr-FR" sz="1800" b="0" dirty="0">
                <a:solidFill>
                  <a:schemeClr val="tx1"/>
                </a:solidFill>
              </a:rPr>
              <a:t>Les marchés publics de </a:t>
            </a:r>
            <a:r>
              <a:rPr lang="fr-FR" sz="1800" dirty="0">
                <a:solidFill>
                  <a:schemeClr val="tx1"/>
                </a:solidFill>
              </a:rPr>
              <a:t>livres non scolaires </a:t>
            </a:r>
            <a:r>
              <a:rPr lang="fr-FR" sz="1800" b="0" dirty="0">
                <a:solidFill>
                  <a:schemeClr val="tx1"/>
                </a:solidFill>
              </a:rPr>
              <a:t>répondant à un besoin dont la valeur estimée est inférieure à 90 000 euros </a:t>
            </a:r>
            <a:r>
              <a:rPr lang="fr-FR" sz="1800" b="0" dirty="0" smtClean="0">
                <a:solidFill>
                  <a:schemeClr val="tx1"/>
                </a:solidFill>
              </a:rPr>
              <a:t>HT peuvent </a:t>
            </a:r>
            <a:r>
              <a:rPr lang="fr-FR" sz="1800" b="0" dirty="0">
                <a:solidFill>
                  <a:schemeClr val="tx1"/>
                </a:solidFill>
              </a:rPr>
              <a:t>être conclus à l’issue d’une procédure </a:t>
            </a:r>
            <a:r>
              <a:rPr lang="fr-FR" sz="1800" b="0" dirty="0" smtClean="0">
                <a:solidFill>
                  <a:schemeClr val="tx1"/>
                </a:solidFill>
              </a:rPr>
              <a:t>sans </a:t>
            </a:r>
            <a:r>
              <a:rPr lang="fr-FR" sz="1800" b="0" dirty="0">
                <a:solidFill>
                  <a:schemeClr val="tx1"/>
                </a:solidFill>
              </a:rPr>
              <a:t>publicité ni mise en concurrence </a:t>
            </a:r>
            <a:r>
              <a:rPr lang="fr-FR" sz="1800" b="0" dirty="0" smtClean="0">
                <a:solidFill>
                  <a:schemeClr val="tx1"/>
                </a:solidFill>
              </a:rPr>
              <a:t>préalables (= « gré à gré »). </a:t>
            </a:r>
          </a:p>
          <a:p>
            <a:pPr lvl="1" algn="just">
              <a:buFont typeface="Courier New" panose="02070309020205020404" pitchFamily="49" charset="0"/>
              <a:buChar char="o"/>
            </a:pPr>
            <a:endParaRPr lang="fr-FR" sz="1800" b="0" dirty="0">
              <a:solidFill>
                <a:schemeClr val="tx1"/>
              </a:solidFill>
            </a:endParaRP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fr-FR" sz="1800" b="0" dirty="0" smtClean="0">
                <a:solidFill>
                  <a:schemeClr val="tx1"/>
                </a:solidFill>
              </a:rPr>
              <a:t>C’est une </a:t>
            </a:r>
            <a:r>
              <a:rPr lang="fr-FR" sz="1800" u="sng" dirty="0" smtClean="0">
                <a:solidFill>
                  <a:schemeClr val="tx1"/>
                </a:solidFill>
              </a:rPr>
              <a:t>faculté</a:t>
            </a:r>
            <a:r>
              <a:rPr lang="fr-FR" sz="1800" b="0" dirty="0" smtClean="0">
                <a:solidFill>
                  <a:schemeClr val="tx1"/>
                </a:solidFill>
              </a:rPr>
              <a:t> et non une obligation.</a:t>
            </a:r>
          </a:p>
          <a:p>
            <a:pPr marL="285750" lvl="1" indent="0" algn="just">
              <a:buNone/>
            </a:pPr>
            <a:endParaRPr lang="fr-FR" sz="1800" b="0" dirty="0" smtClean="0">
              <a:solidFill>
                <a:schemeClr val="tx1"/>
              </a:solidFill>
            </a:endParaRP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fr-FR" sz="1800" dirty="0" smtClean="0"/>
              <a:t>Cette procédure ne concerne que les livres neufs, imprimés et non-scolaires. Sont exclus les livres numériques, d’occasion, les CD, les DVD, les périodiques…</a:t>
            </a:r>
            <a:endParaRPr lang="fr-FR" sz="1800" b="0" dirty="0" smtClean="0">
              <a:solidFill>
                <a:schemeClr val="tx1"/>
              </a:solidFill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2500" b="1" dirty="0" smtClean="0"/>
              <a:t>3. Les </a:t>
            </a:r>
            <a:r>
              <a:rPr lang="fr-FR" sz="2500" b="1" dirty="0"/>
              <a:t>marchés sans publicité ni mise en </a:t>
            </a:r>
            <a:r>
              <a:rPr lang="fr-FR" sz="2500" b="1" dirty="0" smtClean="0"/>
              <a:t>concurrence : comment </a:t>
            </a:r>
            <a:r>
              <a:rPr lang="fr-FR" sz="2500" b="1" dirty="0"/>
              <a:t>procéder ?</a:t>
            </a:r>
          </a:p>
        </p:txBody>
      </p:sp>
    </p:spTree>
    <p:extLst>
      <p:ext uri="{BB962C8B-B14F-4D97-AF65-F5344CB8AC3E}">
        <p14:creationId xmlns:p14="http://schemas.microsoft.com/office/powerpoint/2010/main" val="324558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622548" y="2072855"/>
            <a:ext cx="8124576" cy="4785145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fr-FR" sz="1800" u="sng" dirty="0" smtClean="0">
                <a:solidFill>
                  <a:schemeClr val="tx1"/>
                </a:solidFill>
              </a:rPr>
              <a:t>Ce qui change par rapport aux procédures adaptées et formalisées 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fr-FR" sz="1800" dirty="0"/>
              <a:t>Pas de publicité obligatoire,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fr-FR" sz="1800" dirty="0"/>
              <a:t>Pas de mise en concurrence obligatoire,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fr-FR" sz="1800" dirty="0"/>
              <a:t>Pas besoin de rédiger un cahier des </a:t>
            </a:r>
            <a:r>
              <a:rPr lang="fr-FR" sz="1800" dirty="0" smtClean="0"/>
              <a:t>charges, de </a:t>
            </a:r>
            <a:r>
              <a:rPr lang="fr-FR" sz="1800" dirty="0"/>
              <a:t>définir des critères </a:t>
            </a:r>
            <a:r>
              <a:rPr lang="fr-FR" sz="1800" dirty="0" smtClean="0"/>
              <a:t>d’attribution (délais de livraison, performance environnementale…),</a:t>
            </a:r>
            <a:endParaRPr lang="fr-FR" sz="1800" dirty="0"/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fr-FR" sz="1800" dirty="0"/>
              <a:t>Pas besoin de dématérialiser la procédure.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fr-FR" sz="1800" u="sng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sz="1800" u="sng" dirty="0" smtClean="0">
                <a:solidFill>
                  <a:schemeClr val="tx1"/>
                </a:solidFill>
              </a:rPr>
              <a:t>Concrètement : </a:t>
            </a:r>
            <a:endParaRPr lang="fr-FR" sz="1800" dirty="0">
              <a:solidFill>
                <a:schemeClr val="tx1"/>
              </a:solidFill>
            </a:endParaRP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fr-FR" sz="1800" dirty="0" smtClean="0"/>
              <a:t>L’acheteur sollicite directement les fournisseurs de son choix pour leur faire part de son besoin et négocie avec eux.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fr-FR" sz="1800" b="0" dirty="0" smtClean="0">
                <a:solidFill>
                  <a:schemeClr val="tx1"/>
                </a:solidFill>
              </a:rPr>
              <a:t>Il n’y a pas d’obligation d’obtenir trois devis</a:t>
            </a:r>
            <a:r>
              <a:rPr lang="fr-FR" sz="1800" dirty="0" smtClean="0"/>
              <a:t>, mais il est recommandé de contacter plusieurs fournisseurs potentiels et d’en garder la trace.</a:t>
            </a:r>
            <a:endParaRPr lang="fr-FR" sz="1800" b="0" dirty="0">
              <a:solidFill>
                <a:schemeClr val="tx1"/>
              </a:solidFill>
            </a:endParaRPr>
          </a:p>
          <a:p>
            <a:pPr marL="285750" lvl="1" indent="0" algn="just">
              <a:buNone/>
            </a:pPr>
            <a:endParaRPr lang="fr-FR" dirty="0"/>
          </a:p>
          <a:p>
            <a:pPr algn="just">
              <a:buFont typeface="Wingdings" panose="05000000000000000000" pitchFamily="2" charset="2"/>
              <a:buChar char="v"/>
            </a:pP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2500" b="1" dirty="0"/>
              <a:t>3. Les marchés sans publicité ni mise en concurrence : comment procéder ?</a:t>
            </a:r>
            <a:endParaRPr lang="fr-FR" sz="2500" i="1" dirty="0"/>
          </a:p>
        </p:txBody>
      </p:sp>
    </p:spTree>
    <p:extLst>
      <p:ext uri="{BB962C8B-B14F-4D97-AF65-F5344CB8AC3E}">
        <p14:creationId xmlns:p14="http://schemas.microsoft.com/office/powerpoint/2010/main" val="352553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623887" y="1715985"/>
            <a:ext cx="8124576" cy="4989732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sz="1800" u="sng" dirty="0">
                <a:solidFill>
                  <a:schemeClr val="tx1"/>
                </a:solidFill>
              </a:rPr>
              <a:t>Ce qui ne change pas par rapport aux procédures adaptées et formalisées</a:t>
            </a:r>
            <a:r>
              <a:rPr lang="fr-FR" sz="1800" dirty="0">
                <a:solidFill>
                  <a:schemeClr val="tx1"/>
                </a:solidFill>
              </a:rPr>
              <a:t> </a:t>
            </a:r>
            <a:r>
              <a:rPr lang="fr-FR" sz="1800" dirty="0" smtClean="0">
                <a:solidFill>
                  <a:schemeClr val="tx1"/>
                </a:solidFill>
              </a:rPr>
              <a:t>: </a:t>
            </a:r>
            <a:r>
              <a:rPr lang="fr-FR" sz="1800" b="0" dirty="0" smtClean="0">
                <a:solidFill>
                  <a:schemeClr val="tx1"/>
                </a:solidFill>
              </a:rPr>
              <a:t>l’acheteur </a:t>
            </a:r>
            <a:r>
              <a:rPr lang="fr-FR" sz="1800" b="0" dirty="0">
                <a:solidFill>
                  <a:schemeClr val="tx1"/>
                </a:solidFill>
              </a:rPr>
              <a:t>doit </a:t>
            </a:r>
            <a:r>
              <a:rPr lang="fr-FR" sz="1800" b="0" dirty="0" smtClean="0">
                <a:solidFill>
                  <a:schemeClr val="tx1"/>
                </a:solidFill>
              </a:rPr>
              <a:t>respecter les grands principes de la commande publique :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fr-FR" sz="1800" dirty="0" smtClean="0">
                <a:solidFill>
                  <a:schemeClr val="tx1"/>
                </a:solidFill>
              </a:rPr>
              <a:t>Choisir une offre </a:t>
            </a:r>
            <a:r>
              <a:rPr lang="fr-FR" sz="1800" u="sng" dirty="0" smtClean="0">
                <a:solidFill>
                  <a:schemeClr val="tx1"/>
                </a:solidFill>
              </a:rPr>
              <a:t>pertinente</a:t>
            </a:r>
            <a:r>
              <a:rPr lang="fr-FR" sz="1800" dirty="0" smtClean="0">
                <a:solidFill>
                  <a:schemeClr val="tx1"/>
                </a:solidFill>
              </a:rPr>
              <a:t> ;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fr-FR" sz="1800" u="sng" dirty="0" smtClean="0">
                <a:solidFill>
                  <a:schemeClr val="tx1"/>
                </a:solidFill>
              </a:rPr>
              <a:t>Faire une bonne utilisation des deniers publics</a:t>
            </a:r>
            <a:r>
              <a:rPr lang="fr-FR" sz="1800" dirty="0" smtClean="0">
                <a:solidFill>
                  <a:schemeClr val="tx1"/>
                </a:solidFill>
              </a:rPr>
              <a:t> ;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fr-FR" sz="1800" u="sng" dirty="0"/>
              <a:t>Ne pas contracter systématiquement avec un même opérateur économique</a:t>
            </a:r>
            <a:r>
              <a:rPr lang="fr-FR" sz="1800" dirty="0"/>
              <a:t> lorsqu’il existe une pluralité d’opérateurs susceptibles de répondre à son </a:t>
            </a:r>
            <a:r>
              <a:rPr lang="fr-FR" sz="1800" dirty="0" smtClean="0"/>
              <a:t>besoin ;</a:t>
            </a:r>
            <a:endParaRPr lang="fr-FR" sz="1800" dirty="0" smtClean="0">
              <a:solidFill>
                <a:schemeClr val="tx1"/>
              </a:solidFill>
            </a:endParaRP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fr-FR" sz="1800" dirty="0" smtClean="0"/>
              <a:t>Tenir compte </a:t>
            </a:r>
            <a:r>
              <a:rPr lang="fr-FR" sz="1800" dirty="0"/>
              <a:t>de </a:t>
            </a:r>
            <a:r>
              <a:rPr lang="fr-FR" sz="1800" u="sng" dirty="0"/>
              <a:t>l'impératif de maintien sur le territoire d’un réseau dense de </a:t>
            </a:r>
            <a:r>
              <a:rPr lang="fr-FR" sz="1800" u="sng" dirty="0" smtClean="0"/>
              <a:t>détaillants </a:t>
            </a:r>
            <a:r>
              <a:rPr lang="fr-FR" sz="1800" dirty="0" smtClean="0"/>
              <a:t>: il s’agit de contribuer par l’achat public à la pérennité de ce réseau à l’échelle nationale.</a:t>
            </a:r>
            <a:endParaRPr lang="fr-FR" sz="1800" dirty="0" smtClean="0">
              <a:solidFill>
                <a:schemeClr val="tx1"/>
              </a:solidFill>
            </a:endParaRPr>
          </a:p>
          <a:p>
            <a:pPr marL="285750" lvl="1" indent="0" algn="just">
              <a:buNone/>
            </a:pPr>
            <a:endParaRPr lang="fr-FR" sz="1800" u="sng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sz="1800" u="sng" dirty="0" smtClean="0">
                <a:solidFill>
                  <a:schemeClr val="tx1"/>
                </a:solidFill>
              </a:rPr>
              <a:t>Comment faire pour respecter ces principes </a:t>
            </a:r>
            <a:r>
              <a:rPr lang="fr-FR" sz="1800" dirty="0" smtClean="0">
                <a:solidFill>
                  <a:schemeClr val="tx1"/>
                </a:solidFill>
              </a:rPr>
              <a:t>?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fr-FR" sz="1800" b="0" dirty="0" smtClean="0">
                <a:solidFill>
                  <a:schemeClr val="tx1"/>
                </a:solidFill>
              </a:rPr>
              <a:t>Procéder à un « </a:t>
            </a:r>
            <a:r>
              <a:rPr lang="fr-FR" sz="1800" b="1" i="1" dirty="0" err="1" smtClean="0">
                <a:solidFill>
                  <a:schemeClr val="tx1"/>
                </a:solidFill>
              </a:rPr>
              <a:t>sourçage</a:t>
            </a:r>
            <a:r>
              <a:rPr lang="fr-FR" sz="1800" b="0" dirty="0" smtClean="0">
                <a:solidFill>
                  <a:schemeClr val="tx1"/>
                </a:solidFill>
              </a:rPr>
              <a:t> » : effectuer </a:t>
            </a:r>
            <a:r>
              <a:rPr lang="fr-FR" sz="1800" b="0" dirty="0">
                <a:solidFill>
                  <a:schemeClr val="tx1"/>
                </a:solidFill>
              </a:rPr>
              <a:t>des consultations </a:t>
            </a:r>
            <a:r>
              <a:rPr lang="fr-FR" sz="1800" b="0" dirty="0" smtClean="0">
                <a:solidFill>
                  <a:schemeClr val="tx1"/>
                </a:solidFill>
              </a:rPr>
              <a:t>informelles,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fr-FR" sz="1800" b="0" dirty="0" smtClean="0">
                <a:solidFill>
                  <a:schemeClr val="tx1"/>
                </a:solidFill>
              </a:rPr>
              <a:t>Recourir à </a:t>
            </a:r>
            <a:r>
              <a:rPr lang="fr-FR" sz="1800" dirty="0" smtClean="0">
                <a:solidFill>
                  <a:schemeClr val="tx1"/>
                </a:solidFill>
              </a:rPr>
              <a:t>l’allotissement</a:t>
            </a:r>
            <a:r>
              <a:rPr lang="fr-FR" sz="1800" b="0" dirty="0" smtClean="0">
                <a:solidFill>
                  <a:schemeClr val="tx1"/>
                </a:solidFill>
              </a:rPr>
              <a:t> (</a:t>
            </a:r>
            <a:r>
              <a:rPr lang="fr-FR" sz="1800" u="sng" dirty="0" smtClean="0">
                <a:solidFill>
                  <a:schemeClr val="tx1"/>
                </a:solidFill>
              </a:rPr>
              <a:t>obligatoire</a:t>
            </a:r>
            <a:r>
              <a:rPr lang="fr-FR" sz="1800" dirty="0" smtClean="0">
                <a:solidFill>
                  <a:schemeClr val="tx1"/>
                </a:solidFill>
              </a:rPr>
              <a:t>) = fractionner le marché en plusieurs sous-ensembles que l’on attribuera à un prestataire différent</a:t>
            </a:r>
            <a:r>
              <a:rPr lang="fr-FR" sz="1800" dirty="0" smtClean="0"/>
              <a:t>,</a:t>
            </a:r>
            <a:endParaRPr lang="fr-FR" sz="1800" b="0" dirty="0" smtClean="0">
              <a:solidFill>
                <a:schemeClr val="tx1"/>
              </a:solidFill>
            </a:endParaRP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fr-FR" sz="1800" b="0" dirty="0" smtClean="0">
                <a:solidFill>
                  <a:schemeClr val="tx1"/>
                </a:solidFill>
              </a:rPr>
              <a:t>Négocier, de manière à sélectionner une offre économiquement avantageuse et correspondant au mieux à son besoin.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fr-FR" b="0" dirty="0"/>
          </a:p>
          <a:p>
            <a:pPr marL="285750" lvl="1" indent="0" algn="just">
              <a:buNone/>
            </a:pP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2500" b="1" dirty="0"/>
              <a:t>3. Les marchés sans publicité ni mise en concurrence : comment procéder ?</a:t>
            </a:r>
            <a:endParaRPr lang="fr-FR" sz="2500" i="1" dirty="0"/>
          </a:p>
        </p:txBody>
      </p:sp>
    </p:spTree>
    <p:extLst>
      <p:ext uri="{BB962C8B-B14F-4D97-AF65-F5344CB8AC3E}">
        <p14:creationId xmlns:p14="http://schemas.microsoft.com/office/powerpoint/2010/main" val="358799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82076" y="1806847"/>
            <a:ext cx="8124576" cy="478514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sz="1800" u="sng" dirty="0">
                <a:solidFill>
                  <a:schemeClr val="tx1"/>
                </a:solidFill>
              </a:rPr>
              <a:t>Ce qui </a:t>
            </a:r>
            <a:r>
              <a:rPr lang="fr-FR" sz="1800" u="sng" dirty="0" smtClean="0">
                <a:solidFill>
                  <a:schemeClr val="tx1"/>
                </a:solidFill>
              </a:rPr>
              <a:t>ne change pas par </a:t>
            </a:r>
            <a:r>
              <a:rPr lang="fr-FR" sz="1800" u="sng" dirty="0">
                <a:solidFill>
                  <a:schemeClr val="tx1"/>
                </a:solidFill>
              </a:rPr>
              <a:t>rapport aux procédures adaptées et </a:t>
            </a:r>
            <a:r>
              <a:rPr lang="fr-FR" sz="1800" u="sng" dirty="0" smtClean="0">
                <a:solidFill>
                  <a:schemeClr val="tx1"/>
                </a:solidFill>
              </a:rPr>
              <a:t>formalisées si le montant maximum du marché dépasse </a:t>
            </a:r>
            <a:r>
              <a:rPr lang="fr-FR" sz="1800" u="sng" dirty="0">
                <a:solidFill>
                  <a:schemeClr val="tx1"/>
                </a:solidFill>
              </a:rPr>
              <a:t>25 k€ </a:t>
            </a:r>
            <a:r>
              <a:rPr lang="fr-FR" sz="1800" u="sng" dirty="0" smtClean="0">
                <a:solidFill>
                  <a:schemeClr val="tx1"/>
                </a:solidFill>
              </a:rPr>
              <a:t>HT: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800" b="0" dirty="0" smtClean="0">
                <a:solidFill>
                  <a:schemeClr val="tx1"/>
                </a:solidFill>
              </a:rPr>
              <a:t>Il faut un </a:t>
            </a:r>
            <a:r>
              <a:rPr lang="fr-FR" sz="1800" b="1" dirty="0">
                <a:solidFill>
                  <a:schemeClr val="tx1"/>
                </a:solidFill>
              </a:rPr>
              <a:t>contrat </a:t>
            </a:r>
            <a:r>
              <a:rPr lang="fr-FR" sz="1800" b="1" dirty="0" smtClean="0">
                <a:solidFill>
                  <a:schemeClr val="tx1"/>
                </a:solidFill>
              </a:rPr>
              <a:t>écrit </a:t>
            </a:r>
            <a:r>
              <a:rPr lang="fr-FR" sz="1800" dirty="0" smtClean="0">
                <a:solidFill>
                  <a:schemeClr val="tx1"/>
                </a:solidFill>
              </a:rPr>
              <a:t>(u</a:t>
            </a:r>
            <a:r>
              <a:rPr lang="fr-FR" sz="1800" dirty="0" smtClean="0"/>
              <a:t>n devis et un bon d’engagement visé par le Maire ne suffisent pas)</a:t>
            </a:r>
            <a:r>
              <a:rPr lang="fr-FR" sz="1800" b="0" dirty="0" smtClean="0"/>
              <a:t>.</a:t>
            </a:r>
            <a:endParaRPr lang="fr-FR" sz="1800" b="0" dirty="0">
              <a:solidFill>
                <a:schemeClr val="tx1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800" dirty="0" smtClean="0">
                <a:solidFill>
                  <a:schemeClr val="tx1"/>
                </a:solidFill>
              </a:rPr>
              <a:t>Ce contrat sera </a:t>
            </a:r>
            <a:r>
              <a:rPr lang="fr-FR" sz="1800" b="0" dirty="0" smtClean="0">
                <a:solidFill>
                  <a:schemeClr val="tx1"/>
                </a:solidFill>
              </a:rPr>
              <a:t>un </a:t>
            </a:r>
            <a:r>
              <a:rPr lang="fr-FR" sz="1800" u="sng" dirty="0" smtClean="0">
                <a:solidFill>
                  <a:schemeClr val="tx1"/>
                </a:solidFill>
              </a:rPr>
              <a:t>accord-cadre</a:t>
            </a:r>
            <a:r>
              <a:rPr lang="fr-FR" sz="1800" dirty="0"/>
              <a:t> </a:t>
            </a:r>
            <a:r>
              <a:rPr lang="fr-FR" sz="1800" dirty="0" smtClean="0"/>
              <a:t>dès lors que plusieurs commandes sont prévues.</a:t>
            </a:r>
            <a:endParaRPr lang="fr-FR" sz="1800" dirty="0">
              <a:solidFill>
                <a:schemeClr val="tx1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800" b="0" dirty="0" smtClean="0">
                <a:solidFill>
                  <a:schemeClr val="tx1"/>
                </a:solidFill>
              </a:rPr>
              <a:t>La forme de ce contrat est </a:t>
            </a:r>
            <a:r>
              <a:rPr lang="fr-FR" sz="1800" dirty="0" smtClean="0">
                <a:solidFill>
                  <a:schemeClr val="tx1"/>
                </a:solidFill>
              </a:rPr>
              <a:t>libre</a:t>
            </a:r>
            <a:r>
              <a:rPr lang="fr-FR" sz="1800" dirty="0" smtClean="0"/>
              <a:t>, mais i</a:t>
            </a:r>
            <a:r>
              <a:rPr lang="fr-FR" sz="1800" dirty="0" smtClean="0">
                <a:solidFill>
                  <a:schemeClr val="tx1"/>
                </a:solidFill>
              </a:rPr>
              <a:t>l est conseillé </a:t>
            </a:r>
            <a:r>
              <a:rPr lang="fr-FR" sz="1800" b="0" dirty="0" smtClean="0">
                <a:solidFill>
                  <a:schemeClr val="tx1"/>
                </a:solidFill>
              </a:rPr>
              <a:t>de faire figurer dans ce contrat des mentions minimales 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r-FR" b="0" dirty="0" smtClean="0">
                <a:solidFill>
                  <a:schemeClr val="tx1"/>
                </a:solidFill>
              </a:rPr>
              <a:t>la nature de l’achat,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r-FR" dirty="0"/>
              <a:t>l</a:t>
            </a:r>
            <a:r>
              <a:rPr lang="fr-FR" dirty="0" smtClean="0"/>
              <a:t>e prix et le niveau de rabais,</a:t>
            </a:r>
            <a:endParaRPr lang="fr-FR" b="0" dirty="0" smtClean="0">
              <a:solidFill>
                <a:schemeClr val="tx1"/>
              </a:solidFill>
            </a:endParaRPr>
          </a:p>
          <a:p>
            <a:pPr lvl="2">
              <a:buFont typeface="Courier New" panose="02070309020205020404" pitchFamily="49" charset="0"/>
              <a:buChar char="o"/>
            </a:pPr>
            <a:r>
              <a:rPr lang="fr-FR" b="0" dirty="0" smtClean="0">
                <a:solidFill>
                  <a:schemeClr val="tx1"/>
                </a:solidFill>
              </a:rPr>
              <a:t>le montant minimum et maximum,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r-FR" b="0" dirty="0" smtClean="0">
                <a:solidFill>
                  <a:schemeClr val="tx1"/>
                </a:solidFill>
              </a:rPr>
              <a:t>la durée du marché,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r-FR" b="0" dirty="0" smtClean="0">
                <a:solidFill>
                  <a:schemeClr val="tx1"/>
                </a:solidFill>
              </a:rPr>
              <a:t>les co</a:t>
            </a:r>
            <a:r>
              <a:rPr lang="fr-FR" dirty="0" smtClean="0"/>
              <a:t>nditions</a:t>
            </a:r>
            <a:r>
              <a:rPr lang="fr-FR" b="0" dirty="0" smtClean="0">
                <a:solidFill>
                  <a:schemeClr val="tx1"/>
                </a:solidFill>
              </a:rPr>
              <a:t>  d’exécution</a:t>
            </a:r>
            <a:r>
              <a:rPr lang="fr-FR" dirty="0"/>
              <a:t> </a:t>
            </a:r>
            <a:r>
              <a:rPr lang="fr-FR" dirty="0" smtClean="0"/>
              <a:t>(désignation d’un interlocuteur, délais de livraison…).</a:t>
            </a:r>
            <a:endParaRPr lang="fr-FR" b="0" dirty="0" smtClean="0">
              <a:solidFill>
                <a:schemeClr val="tx1"/>
              </a:solidFill>
            </a:endParaRPr>
          </a:p>
          <a:p>
            <a:endParaRPr lang="fr-FR" b="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2500" b="1" dirty="0"/>
              <a:t>3. Les marchés sans publicité ni mise en concurrence : comment procéder ?</a:t>
            </a:r>
            <a:endParaRPr lang="fr-FR" sz="2500" i="1" dirty="0"/>
          </a:p>
        </p:txBody>
      </p:sp>
    </p:spTree>
    <p:extLst>
      <p:ext uri="{BB962C8B-B14F-4D97-AF65-F5344CB8AC3E}">
        <p14:creationId xmlns:p14="http://schemas.microsoft.com/office/powerpoint/2010/main" val="217446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r-FR" dirty="0" smtClean="0"/>
              <a:t>Principes et notions essentiels des marchés publics de livres</a:t>
            </a:r>
          </a:p>
          <a:p>
            <a:pPr>
              <a:buFont typeface="Wingdings" panose="05000000000000000000" pitchFamily="2" charset="2"/>
              <a:buChar char="§"/>
            </a:pPr>
            <a:endParaRPr lang="fr-F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FR" dirty="0" smtClean="0"/>
              <a:t>Origine et objectifs de la mesure de dispense de procédure pour les achats de livres non-scolaires d’un montant inférieur à 90 000 € HT</a:t>
            </a:r>
          </a:p>
          <a:p>
            <a:pPr>
              <a:buFont typeface="Wingdings" panose="05000000000000000000" pitchFamily="2" charset="2"/>
              <a:buChar char="§"/>
            </a:pPr>
            <a:endParaRPr lang="fr-F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FR" dirty="0" smtClean="0"/>
              <a:t>Les marchés sans publicité ni mise en concurrence : comment procéder ?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b="1" dirty="0" smtClean="0"/>
              <a:t>Une intervention en trois temps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417052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23888" y="1715985"/>
            <a:ext cx="8124576" cy="4881666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r-FR" sz="1800" u="sng" dirty="0" smtClean="0">
                <a:solidFill>
                  <a:schemeClr val="tx1"/>
                </a:solidFill>
              </a:rPr>
              <a:t>Tout achat public est un marché public dès le 1</a:t>
            </a:r>
            <a:r>
              <a:rPr lang="fr-FR" sz="1800" u="sng" baseline="30000" dirty="0" smtClean="0">
                <a:solidFill>
                  <a:schemeClr val="tx1"/>
                </a:solidFill>
              </a:rPr>
              <a:t>er</a:t>
            </a:r>
            <a:r>
              <a:rPr lang="fr-FR" sz="1800" u="sng" dirty="0" smtClean="0">
                <a:solidFill>
                  <a:schemeClr val="tx1"/>
                </a:solidFill>
              </a:rPr>
              <a:t> euro dépensé ! </a:t>
            </a:r>
          </a:p>
          <a:p>
            <a:pPr>
              <a:buFont typeface="Wingdings" panose="05000000000000000000" pitchFamily="2" charset="2"/>
              <a:buChar char="§"/>
            </a:pPr>
            <a:endParaRPr lang="fr-FR" sz="1800" b="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fr-FR" sz="1800" b="0" dirty="0" smtClean="0">
                <a:solidFill>
                  <a:schemeClr val="tx1"/>
                </a:solidFill>
              </a:rPr>
              <a:t>L’achat </a:t>
            </a:r>
            <a:r>
              <a:rPr lang="fr-FR" sz="1800" b="0" dirty="0">
                <a:solidFill>
                  <a:schemeClr val="tx1"/>
                </a:solidFill>
              </a:rPr>
              <a:t>public de </a:t>
            </a:r>
            <a:r>
              <a:rPr lang="fr-FR" sz="1800" b="0" dirty="0" smtClean="0">
                <a:solidFill>
                  <a:schemeClr val="tx1"/>
                </a:solidFill>
              </a:rPr>
              <a:t>livres, </a:t>
            </a:r>
            <a:r>
              <a:rPr lang="fr-FR" sz="1800" u="sng" dirty="0" smtClean="0">
                <a:solidFill>
                  <a:schemeClr val="tx1"/>
                </a:solidFill>
              </a:rPr>
              <a:t>quel que soit le montant</a:t>
            </a:r>
            <a:r>
              <a:rPr lang="fr-FR" sz="1800" b="0" dirty="0" smtClean="0">
                <a:solidFill>
                  <a:schemeClr val="tx1"/>
                </a:solidFill>
              </a:rPr>
              <a:t>, </a:t>
            </a:r>
            <a:r>
              <a:rPr lang="fr-FR" sz="1800" b="0" dirty="0">
                <a:solidFill>
                  <a:schemeClr val="tx1"/>
                </a:solidFill>
              </a:rPr>
              <a:t>est soumis aux principes du droit de la commande publique s’appliquant à tous les achats de biens et services.</a:t>
            </a:r>
          </a:p>
          <a:p>
            <a:pPr marL="0" indent="0">
              <a:buNone/>
            </a:pPr>
            <a:endParaRPr lang="fr-FR" sz="1800" b="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fr-FR" sz="1800" b="0" dirty="0">
                <a:solidFill>
                  <a:schemeClr val="tx1"/>
                </a:solidFill>
              </a:rPr>
              <a:t>Les </a:t>
            </a:r>
            <a:r>
              <a:rPr lang="fr-FR" sz="1800" u="sng" dirty="0">
                <a:solidFill>
                  <a:schemeClr val="tx1"/>
                </a:solidFill>
              </a:rPr>
              <a:t>trois grands principes </a:t>
            </a:r>
            <a:r>
              <a:rPr lang="fr-FR" sz="1800" b="0" dirty="0">
                <a:solidFill>
                  <a:schemeClr val="tx1"/>
                </a:solidFill>
              </a:rPr>
              <a:t>de la commande publique : </a:t>
            </a:r>
          </a:p>
          <a:p>
            <a:pPr marL="0" indent="0">
              <a:buNone/>
            </a:pPr>
            <a:endParaRPr lang="fr-FR" sz="1800" b="0" dirty="0">
              <a:solidFill>
                <a:schemeClr val="tx1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800" dirty="0"/>
              <a:t>Liberté d’accès à la commande publique,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800" dirty="0"/>
              <a:t>L’égalité de traitement des candidats,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800" dirty="0"/>
              <a:t>La transparence des procédures.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fr-FR" sz="1800" dirty="0"/>
          </a:p>
          <a:p>
            <a:pPr>
              <a:buFont typeface="Wingdings" panose="05000000000000000000" pitchFamily="2" charset="2"/>
              <a:buChar char="§"/>
            </a:pPr>
            <a:r>
              <a:rPr lang="fr-FR" sz="1800" b="0" dirty="0">
                <a:solidFill>
                  <a:schemeClr val="tx1"/>
                </a:solidFill>
              </a:rPr>
              <a:t>Les procédures </a:t>
            </a:r>
            <a:r>
              <a:rPr lang="fr-FR" sz="1800" b="0" dirty="0" smtClean="0">
                <a:solidFill>
                  <a:schemeClr val="tx1"/>
                </a:solidFill>
              </a:rPr>
              <a:t>d’achat </a:t>
            </a:r>
            <a:r>
              <a:rPr lang="fr-FR" sz="1800" b="0" dirty="0">
                <a:solidFill>
                  <a:schemeClr val="tx1"/>
                </a:solidFill>
              </a:rPr>
              <a:t>public de livres sont </a:t>
            </a:r>
            <a:r>
              <a:rPr lang="fr-FR" sz="1800" b="0" u="sng" dirty="0">
                <a:solidFill>
                  <a:schemeClr val="tx1"/>
                </a:solidFill>
              </a:rPr>
              <a:t>les mêmes </a:t>
            </a:r>
            <a:r>
              <a:rPr lang="fr-FR" sz="1800" b="0" dirty="0">
                <a:solidFill>
                  <a:schemeClr val="tx1"/>
                </a:solidFill>
              </a:rPr>
              <a:t>que </a:t>
            </a:r>
            <a:r>
              <a:rPr lang="fr-FR" sz="1800" b="0" dirty="0" smtClean="0">
                <a:solidFill>
                  <a:schemeClr val="tx1"/>
                </a:solidFill>
              </a:rPr>
              <a:t>pour les autres biens </a:t>
            </a:r>
            <a:r>
              <a:rPr lang="fr-FR" sz="1800" b="0" dirty="0">
                <a:solidFill>
                  <a:schemeClr val="tx1"/>
                </a:solidFill>
              </a:rPr>
              <a:t>et </a:t>
            </a:r>
            <a:r>
              <a:rPr lang="fr-FR" sz="1800" b="0" dirty="0" smtClean="0">
                <a:solidFill>
                  <a:schemeClr val="tx1"/>
                </a:solidFill>
              </a:rPr>
              <a:t>services, mais il existe un seuil qui lui est spécifique.</a:t>
            </a:r>
            <a:endParaRPr lang="fr-FR" sz="1800" b="0" dirty="0">
              <a:solidFill>
                <a:schemeClr val="tx1"/>
              </a:solidFill>
            </a:endParaRP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400" b="1" dirty="0" smtClean="0"/>
              <a:t>1. Principes et notions essentiels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116715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23888" y="1413165"/>
            <a:ext cx="8124576" cy="518448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fr-FR" sz="1400" b="0" dirty="0" smtClean="0">
              <a:solidFill>
                <a:schemeClr val="tx1"/>
              </a:solidFill>
            </a:endParaRPr>
          </a:p>
          <a:p>
            <a:pPr lvl="0">
              <a:buFont typeface="Courier New" panose="02070309020205020404" pitchFamily="49" charset="0"/>
              <a:buChar char="o"/>
            </a:pPr>
            <a:endParaRPr lang="fr-FR" sz="1400" b="0" dirty="0">
              <a:solidFill>
                <a:schemeClr val="tx1"/>
              </a:solidFill>
            </a:endParaRPr>
          </a:p>
          <a:p>
            <a:pPr lvl="0">
              <a:buFont typeface="Courier New" panose="02070309020205020404" pitchFamily="49" charset="0"/>
              <a:buChar char="o"/>
            </a:pPr>
            <a:endParaRPr lang="fr-FR" sz="1400" b="0" dirty="0" smtClean="0">
              <a:solidFill>
                <a:schemeClr val="tx1"/>
              </a:solidFill>
            </a:endParaRPr>
          </a:p>
          <a:p>
            <a:pPr lvl="0">
              <a:buFont typeface="Courier New" panose="02070309020205020404" pitchFamily="49" charset="0"/>
              <a:buChar char="o"/>
            </a:pPr>
            <a:endParaRPr lang="fr-FR" sz="1400" b="0" dirty="0">
              <a:solidFill>
                <a:schemeClr val="tx1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5443" y="536448"/>
            <a:ext cx="4730496" cy="6321552"/>
          </a:xfrm>
          <a:prstGeom prst="rect">
            <a:avLst/>
          </a:prstGeom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0590847" y="2318952"/>
            <a:ext cx="8123237" cy="743694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418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r-FR" u="sng" dirty="0">
                <a:solidFill>
                  <a:schemeClr val="tx1"/>
                </a:solidFill>
              </a:rPr>
              <a:t>Estimer correctement la valeur de son besoin</a:t>
            </a:r>
            <a:r>
              <a:rPr lang="fr-FR" b="0" dirty="0">
                <a:solidFill>
                  <a:schemeClr val="tx1"/>
                </a:solidFill>
              </a:rPr>
              <a:t> pour savoir à quel type de procédure recourir : 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b="1" dirty="0"/>
              <a:t>1. Principes et notions essentiels</a:t>
            </a:r>
            <a:endParaRPr lang="fr-FR" sz="2400" dirty="0"/>
          </a:p>
        </p:txBody>
      </p:sp>
      <p:pic>
        <p:nvPicPr>
          <p:cNvPr id="5" name="Espace réservé du contenu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734" y="2602871"/>
            <a:ext cx="6645541" cy="3806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51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u="sng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FR" sz="1800" b="0" dirty="0" smtClean="0">
                <a:solidFill>
                  <a:schemeClr val="tx1"/>
                </a:solidFill>
              </a:rPr>
              <a:t>La loi du 10 août 1981 relative au prix du livre (loi Lang) </a:t>
            </a:r>
            <a:r>
              <a:rPr lang="fr-FR" sz="1800" b="0" dirty="0">
                <a:solidFill>
                  <a:schemeClr val="tx1"/>
                </a:solidFill>
              </a:rPr>
              <a:t>dispose que </a:t>
            </a:r>
            <a:r>
              <a:rPr lang="fr-FR" sz="1800" b="0" dirty="0" smtClean="0">
                <a:solidFill>
                  <a:schemeClr val="tx1"/>
                </a:solidFill>
              </a:rPr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800" b="1" u="sng" dirty="0" smtClean="0"/>
              <a:t>Le prix du livre est fixé par l’éditeur </a:t>
            </a:r>
            <a:r>
              <a:rPr lang="fr-FR" sz="1800" dirty="0" smtClean="0"/>
              <a:t>et </a:t>
            </a:r>
            <a:r>
              <a:rPr lang="fr-FR" sz="1800" dirty="0"/>
              <a:t>non par le </a:t>
            </a:r>
            <a:r>
              <a:rPr lang="fr-FR" sz="1800" dirty="0" smtClean="0"/>
              <a:t>détaillant,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800" dirty="0" smtClean="0"/>
              <a:t>Depuis 2003, le rabais </a:t>
            </a:r>
            <a:r>
              <a:rPr lang="fr-FR" sz="1800" dirty="0"/>
              <a:t>que peuvent consentir les fournisseurs aux acheteurs publics est </a:t>
            </a:r>
            <a:r>
              <a:rPr lang="fr-FR" sz="1800" b="1" u="sng" dirty="0" smtClean="0"/>
              <a:t>plafonné </a:t>
            </a:r>
            <a:r>
              <a:rPr lang="fr-FR" sz="1800" b="1" u="sng" dirty="0"/>
              <a:t>à 9</a:t>
            </a:r>
            <a:r>
              <a:rPr lang="fr-FR" sz="1800" b="1" u="sng" dirty="0" smtClean="0"/>
              <a:t>%</a:t>
            </a:r>
            <a:r>
              <a:rPr lang="fr-FR" sz="1800" u="sng" dirty="0" smtClean="0"/>
              <a:t>. </a:t>
            </a:r>
            <a:r>
              <a:rPr lang="fr-FR" sz="1800" dirty="0" smtClean="0"/>
              <a:t>Avant cette date et le vote de la loi sur le droit de prêt, les niveaux de rabais étaient en moyenne de 22 % et écartaient les librairies de l’accès aux marchés publics.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800" dirty="0" smtClean="0"/>
              <a:t>Le fournisseur décide du niveau de rabais qu’il souhaite proposer (ce n’est pas à la collectivité de décider).</a:t>
            </a:r>
          </a:p>
          <a:p>
            <a:pPr marL="285750" lvl="1" indent="0">
              <a:buNone/>
            </a:pPr>
            <a:endParaRPr lang="fr-FR" sz="1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FR" sz="1800" b="0" dirty="0" smtClean="0">
                <a:solidFill>
                  <a:schemeClr val="tx1"/>
                </a:solidFill>
              </a:rPr>
              <a:t>Conséquences 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800" dirty="0" smtClean="0"/>
              <a:t>Dans les faits, la majorité des fournisseurs proposent un rabais de 9%. </a:t>
            </a:r>
            <a:r>
              <a:rPr lang="fr-FR" sz="1800" b="1" u="sng" dirty="0" smtClean="0"/>
              <a:t>Le </a:t>
            </a:r>
            <a:r>
              <a:rPr lang="fr-FR" sz="1800" b="1" u="sng" dirty="0"/>
              <a:t>critère du prix est </a:t>
            </a:r>
            <a:r>
              <a:rPr lang="fr-FR" sz="1800" b="1" u="sng" dirty="0" smtClean="0"/>
              <a:t>donc quasi-inopérant</a:t>
            </a:r>
            <a:r>
              <a:rPr lang="fr-FR" sz="1800" b="1" dirty="0" smtClean="0"/>
              <a:t>,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800" dirty="0" smtClean="0"/>
              <a:t>Il ne peut être utilisé comme seul critère pour apprécier les offres et les départager.</a:t>
            </a:r>
          </a:p>
          <a:p>
            <a:pPr marL="285750" lvl="1" indent="0">
              <a:buNone/>
            </a:pPr>
            <a:endParaRPr lang="fr-FR" sz="1800" dirty="0" smtClean="0"/>
          </a:p>
          <a:p>
            <a:pPr marL="0" indent="0">
              <a:buNone/>
            </a:pPr>
            <a:endParaRPr lang="fr-FR" sz="18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b="1" dirty="0"/>
              <a:t>1. Principes et notions </a:t>
            </a:r>
            <a:r>
              <a:rPr lang="fr-FR" sz="2400" b="1" dirty="0" smtClean="0"/>
              <a:t>essentiels</a:t>
            </a:r>
            <a:endParaRPr lang="fr-FR" sz="2400" b="1" i="1" dirty="0"/>
          </a:p>
        </p:txBody>
      </p:sp>
    </p:spTree>
    <p:extLst>
      <p:ext uri="{BB962C8B-B14F-4D97-AF65-F5344CB8AC3E}">
        <p14:creationId xmlns:p14="http://schemas.microsoft.com/office/powerpoint/2010/main" val="270614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sz="1800" dirty="0" smtClean="0">
                <a:solidFill>
                  <a:schemeClr val="tx1"/>
                </a:solidFill>
              </a:rPr>
              <a:t>Le contexte juridique (2003-2016)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800" dirty="0" smtClean="0"/>
              <a:t>La loi de 2003 relative à la rémunération au titre du prêt en bibliothèque a plafonné à 9% le rabais pouvant être pratiqué par les détaillants dans le cadre de marchés publics de livres non scolaires.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800" dirty="0" smtClean="0"/>
              <a:t>En 2004, le code des marchés publics a remplacé les « marchés sans formalité préalable », qui concernaient les achats de moins de 90 000 € HT, par des « marchés à procédure adaptée » avec obligation de publicité.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800" u="sng" dirty="0" smtClean="0"/>
              <a:t>Conséquences</a:t>
            </a:r>
            <a:r>
              <a:rPr lang="fr-FR" sz="1800" dirty="0" smtClean="0"/>
              <a:t> :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r-FR" dirty="0"/>
              <a:t>L</a:t>
            </a:r>
            <a:r>
              <a:rPr lang="fr-FR" dirty="0" smtClean="0"/>
              <a:t>a </a:t>
            </a:r>
            <a:r>
              <a:rPr lang="fr-FR" dirty="0"/>
              <a:t>grande majorité des détaillants </a:t>
            </a:r>
            <a:r>
              <a:rPr lang="fr-FR" dirty="0" smtClean="0"/>
              <a:t>se sont alignés sur le </a:t>
            </a:r>
            <a:r>
              <a:rPr lang="fr-FR" dirty="0"/>
              <a:t>rabais </a:t>
            </a:r>
            <a:r>
              <a:rPr lang="fr-FR" dirty="0" smtClean="0"/>
              <a:t>maximal de 9%,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r-FR" dirty="0" smtClean="0"/>
              <a:t>D’où une faible </a:t>
            </a:r>
            <a:r>
              <a:rPr lang="fr-FR" dirty="0"/>
              <a:t>différenciation des offres </a:t>
            </a:r>
            <a:r>
              <a:rPr lang="fr-FR" dirty="0" smtClean="0"/>
              <a:t>en </a:t>
            </a:r>
            <a:r>
              <a:rPr lang="fr-FR" dirty="0"/>
              <a:t>matière de </a:t>
            </a:r>
            <a:r>
              <a:rPr lang="fr-FR" dirty="0" smtClean="0"/>
              <a:t>prix,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r-FR" dirty="0" smtClean="0"/>
              <a:t>Et des difficultés pour les collectivités à sélectionner les offres, certaines recourant à une formalisation excessive de leurs marchés pour éviter tout risque juridique.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fr-FR" dirty="0"/>
          </a:p>
          <a:p>
            <a:pPr>
              <a:buFont typeface="Wingdings" panose="05000000000000000000" pitchFamily="2" charset="2"/>
              <a:buChar char="§"/>
            </a:pPr>
            <a:endParaRPr lang="fr-FR" dirty="0" smtClean="0"/>
          </a:p>
          <a:p>
            <a:pPr>
              <a:buFont typeface="Wingdings" panose="05000000000000000000" pitchFamily="2" charset="2"/>
              <a:buChar char="§"/>
            </a:pPr>
            <a:endParaRPr lang="fr-FR" dirty="0"/>
          </a:p>
          <a:p>
            <a:pPr>
              <a:buFont typeface="Wingdings" panose="05000000000000000000" pitchFamily="2" charset="2"/>
              <a:buChar char="§"/>
            </a:pPr>
            <a:endParaRPr lang="fr-FR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b="1" dirty="0" smtClean="0"/>
              <a:t>2. </a:t>
            </a:r>
            <a:r>
              <a:rPr lang="fr-FR" sz="2400" b="1" dirty="0"/>
              <a:t>Origine et </a:t>
            </a:r>
            <a:r>
              <a:rPr lang="fr-FR" sz="2400" b="1" dirty="0" smtClean="0"/>
              <a:t>objectifs du dispositif de simplification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346797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r-FR" sz="1800" dirty="0" smtClean="0">
                <a:solidFill>
                  <a:schemeClr val="tx1"/>
                </a:solidFill>
              </a:rPr>
              <a:t>Le contexte économique (2003-2016)</a:t>
            </a:r>
          </a:p>
          <a:p>
            <a:endParaRPr lang="fr-FR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800" dirty="0" smtClean="0">
                <a:solidFill>
                  <a:schemeClr val="tx1"/>
                </a:solidFill>
              </a:rPr>
              <a:t>Dans le même temps, on constate que ce </a:t>
            </a:r>
            <a:r>
              <a:rPr lang="fr-FR" sz="1800" dirty="0">
                <a:solidFill>
                  <a:schemeClr val="tx1"/>
                </a:solidFill>
              </a:rPr>
              <a:t>sont les grossistes et </a:t>
            </a:r>
            <a:r>
              <a:rPr lang="fr-FR" sz="1800" dirty="0" smtClean="0">
                <a:solidFill>
                  <a:schemeClr val="tx1"/>
                </a:solidFill>
              </a:rPr>
              <a:t>surtout les très grandes </a:t>
            </a:r>
            <a:r>
              <a:rPr lang="fr-FR" sz="1800" dirty="0">
                <a:solidFill>
                  <a:schemeClr val="tx1"/>
                </a:solidFill>
              </a:rPr>
              <a:t>librairies de portée nationale qui sont avantagées par cette </a:t>
            </a:r>
            <a:r>
              <a:rPr lang="fr-FR" sz="1800" dirty="0" smtClean="0">
                <a:solidFill>
                  <a:schemeClr val="tx1"/>
                </a:solidFill>
              </a:rPr>
              <a:t>situation</a:t>
            </a:r>
            <a:r>
              <a:rPr lang="fr-FR" sz="1800" dirty="0"/>
              <a:t> </a:t>
            </a:r>
            <a:r>
              <a:rPr lang="fr-FR" sz="1800" dirty="0" smtClean="0"/>
              <a:t>: leur part de marché passe de 12 à 22% entre 2005 et 2012.</a:t>
            </a:r>
            <a:endParaRPr lang="fr-FR" sz="1800" dirty="0" smtClean="0">
              <a:solidFill>
                <a:schemeClr val="tx1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fr-FR" sz="1800" dirty="0" smtClean="0">
              <a:solidFill>
                <a:schemeClr val="tx1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800" dirty="0" smtClean="0">
                <a:solidFill>
                  <a:schemeClr val="tx1"/>
                </a:solidFill>
              </a:rPr>
              <a:t>En parallèle, la </a:t>
            </a:r>
            <a:r>
              <a:rPr lang="fr-FR" sz="1800" dirty="0">
                <a:solidFill>
                  <a:schemeClr val="tx1"/>
                </a:solidFill>
              </a:rPr>
              <a:t>situation économique des </a:t>
            </a:r>
            <a:r>
              <a:rPr lang="fr-FR" sz="1800" dirty="0" smtClean="0">
                <a:solidFill>
                  <a:schemeClr val="tx1"/>
                </a:solidFill>
              </a:rPr>
              <a:t>librairies, en particulier les plus petites d’entre elles, </a:t>
            </a:r>
            <a:r>
              <a:rPr lang="fr-FR" sz="1800" dirty="0">
                <a:solidFill>
                  <a:schemeClr val="tx1"/>
                </a:solidFill>
              </a:rPr>
              <a:t>se </a:t>
            </a:r>
            <a:r>
              <a:rPr lang="fr-FR" sz="1800" dirty="0" smtClean="0">
                <a:solidFill>
                  <a:schemeClr val="tx1"/>
                </a:solidFill>
              </a:rPr>
              <a:t>fragilise</a:t>
            </a:r>
            <a:r>
              <a:rPr lang="fr-FR" sz="1800" dirty="0"/>
              <a:t> </a:t>
            </a:r>
            <a:r>
              <a:rPr lang="fr-FR" sz="1800" dirty="0" smtClean="0"/>
              <a:t>et fait craindre des faillites.</a:t>
            </a:r>
          </a:p>
          <a:p>
            <a:pPr marL="285750" lvl="1" indent="0">
              <a:buNone/>
            </a:pPr>
            <a:endParaRPr lang="fr-FR" sz="18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800" dirty="0" smtClean="0">
                <a:solidFill>
                  <a:schemeClr val="tx1"/>
                </a:solidFill>
              </a:rPr>
              <a:t>C’est dans ce contexte que se met en place le « Plan librairie » en 2012 et 2013.</a:t>
            </a:r>
          </a:p>
          <a:p>
            <a:pPr marL="285750" lvl="1" indent="0">
              <a:buNone/>
            </a:pPr>
            <a:endParaRPr lang="fr-FR" sz="1800" dirty="0" smtClean="0">
              <a:solidFill>
                <a:schemeClr val="tx1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800" dirty="0" smtClean="0"/>
              <a:t>La proposition de relever à 90 000 € HT le seuil de dispense de procédure, portée par le ministère de la culture et l’interprofession, aboutit avec le décret du 1</a:t>
            </a:r>
            <a:r>
              <a:rPr lang="fr-FR" sz="1800" baseline="30000" dirty="0" smtClean="0"/>
              <a:t>er</a:t>
            </a:r>
            <a:r>
              <a:rPr lang="fr-FR" sz="1800" dirty="0" smtClean="0"/>
              <a:t> avril 2016.</a:t>
            </a:r>
            <a:endParaRPr lang="fr-FR" sz="1800" dirty="0">
              <a:solidFill>
                <a:schemeClr val="tx1"/>
              </a:solidFill>
            </a:endParaRP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b="1" dirty="0"/>
              <a:t>2. Origine et objectifs du dispositif de simplification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95940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sz="1800" dirty="0" smtClean="0">
                <a:solidFill>
                  <a:schemeClr val="tx1"/>
                </a:solidFill>
              </a:rPr>
              <a:t>Le seuil de 90 000 € HT pour les achats de livres non scolaires répond à ces difficultés 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800" dirty="0" smtClean="0"/>
              <a:t>Pour les collectivités :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b="1" dirty="0"/>
              <a:t>Alléger et simplifier </a:t>
            </a:r>
            <a:r>
              <a:rPr lang="fr-FR" dirty="0"/>
              <a:t>l’achat de livres (gain de temps et d’argent),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b="1" dirty="0"/>
              <a:t>Sécuriser</a:t>
            </a:r>
            <a:r>
              <a:rPr lang="fr-FR" dirty="0"/>
              <a:t> cette opération au niveau juridique,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b="1" dirty="0"/>
              <a:t>Contribuer à l’aménagement culturel local et à la dynamisation des centres-villes</a:t>
            </a:r>
            <a:r>
              <a:rPr lang="fr-FR" dirty="0"/>
              <a:t>, en particulier pour les villes et </a:t>
            </a:r>
            <a:r>
              <a:rPr lang="fr-FR" dirty="0" smtClean="0"/>
              <a:t>les </a:t>
            </a:r>
            <a:r>
              <a:rPr lang="fr-FR" dirty="0"/>
              <a:t>territoires de moins de 70 000 habitants.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fr-FR" sz="18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800" dirty="0" smtClean="0"/>
              <a:t>Pour les librairies 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b="1" dirty="0" smtClean="0"/>
              <a:t>Faciliter leur accès aux marchés publics </a:t>
            </a:r>
            <a:r>
              <a:rPr lang="fr-FR" dirty="0" smtClean="0"/>
              <a:t>passés par les collectivités de leur territoire,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b="1" dirty="0" smtClean="0"/>
              <a:t>Enrayer leur recul </a:t>
            </a:r>
            <a:r>
              <a:rPr lang="fr-FR" dirty="0" smtClean="0"/>
              <a:t>sur ces marchés (sans publicité, ils ne sont pas visibles pour les grossistes et les très grandes librairies),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b="1" dirty="0" smtClean="0"/>
              <a:t>Générer un revenu additionnel</a:t>
            </a:r>
            <a:r>
              <a:rPr lang="fr-FR" dirty="0" smtClean="0"/>
              <a:t>.</a:t>
            </a:r>
          </a:p>
          <a:p>
            <a:pPr marL="914400" lvl="2" indent="0">
              <a:buNone/>
            </a:pPr>
            <a:r>
              <a:rPr lang="fr-FR" dirty="0" smtClean="0"/>
              <a:t> 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fr-FR" dirty="0" smtClean="0"/>
          </a:p>
          <a:p>
            <a:pPr lvl="1">
              <a:buFont typeface="Courier New" panose="02070309020205020404" pitchFamily="49" charset="0"/>
              <a:buChar char="o"/>
            </a:pPr>
            <a:endParaRPr lang="fr-FR" dirty="0"/>
          </a:p>
          <a:p>
            <a:pPr lvl="1">
              <a:buFont typeface="Courier New" panose="02070309020205020404" pitchFamily="49" charset="0"/>
              <a:buChar char="o"/>
            </a:pPr>
            <a:endParaRPr lang="fr-FR" dirty="0" smtClean="0"/>
          </a:p>
          <a:p>
            <a:pPr lvl="1">
              <a:buFont typeface="Courier New" panose="02070309020205020404" pitchFamily="49" charset="0"/>
              <a:buChar char="o"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b="1" dirty="0"/>
              <a:t>2. Origine et objectifs du dispositif de simplification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82668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MCC">
      <a:dk1>
        <a:sysClr val="windowText" lastClr="000000"/>
      </a:dk1>
      <a:lt1>
        <a:sysClr val="window" lastClr="FFFFFF"/>
      </a:lt1>
      <a:dk2>
        <a:srgbClr val="777777"/>
      </a:dk2>
      <a:lt2>
        <a:srgbClr val="EEECE1"/>
      </a:lt2>
      <a:accent1>
        <a:srgbClr val="578ED1"/>
      </a:accent1>
      <a:accent2>
        <a:srgbClr val="007884"/>
      </a:accent2>
      <a:accent3>
        <a:srgbClr val="C43A2F"/>
      </a:accent3>
      <a:accent4>
        <a:srgbClr val="F05A50"/>
      </a:accent4>
      <a:accent5>
        <a:srgbClr val="E36C09"/>
      </a:accent5>
      <a:accent6>
        <a:srgbClr val="009DAE"/>
      </a:accent6>
      <a:hlink>
        <a:srgbClr val="A69034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F61FACB9-9D46-43DB-B588-1EA3CEDED2C2}" vid="{A8EDCF8B-F64C-47A0-9BC4-9CB92533432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Masque-MCC-2017</Template>
  <TotalTime>7393</TotalTime>
  <Words>1189</Words>
  <Application>Microsoft Office PowerPoint</Application>
  <PresentationFormat>Affichage à l'écran (4:3)</PresentationFormat>
  <Paragraphs>115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0" baseType="lpstr">
      <vt:lpstr>Arial</vt:lpstr>
      <vt:lpstr>Arial Narrow</vt:lpstr>
      <vt:lpstr>Calibri</vt:lpstr>
      <vt:lpstr>Courier New</vt:lpstr>
      <vt:lpstr>Wingdings</vt:lpstr>
      <vt:lpstr>Thème Office</vt:lpstr>
      <vt:lpstr>Webinaire FILL 1/2 Bibliothécaires et libraires : marché conclu !  19 octobre 2023 </vt:lpstr>
      <vt:lpstr>Une intervention en trois temps</vt:lpstr>
      <vt:lpstr>1. Principes et notions essentiels</vt:lpstr>
      <vt:lpstr>Présentation PowerPoint</vt:lpstr>
      <vt:lpstr>1. Principes et notions essentiels</vt:lpstr>
      <vt:lpstr>1. Principes et notions essentiels</vt:lpstr>
      <vt:lpstr>2. Origine et objectifs du dispositif de simplification</vt:lpstr>
      <vt:lpstr>2. Origine et objectifs du dispositif de simplification</vt:lpstr>
      <vt:lpstr>2. Origine et objectifs du dispositif de simplification</vt:lpstr>
      <vt:lpstr>2. Origine et objectifs du dispositif de simplification</vt:lpstr>
      <vt:lpstr>3. Les marchés sans publicité ni mise en concurrence : comment procéder ?</vt:lpstr>
      <vt:lpstr>3. Les marchés sans publicité ni mise en concurrence : comment procéder ?</vt:lpstr>
      <vt:lpstr>3. Les marchés sans publicité ni mise en concurrence : comment procéder ?</vt:lpstr>
      <vt:lpstr>3. Les marchés sans publicité ni mise en concurrence : comment procéder ?</vt:lpstr>
    </vt:vector>
  </TitlesOfParts>
  <Company>Ministère de la Culture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Didacticiel</dc:title>
  <dc:creator>rodolphe.sellier rodolphe.sellier</dc:creator>
  <cp:lastModifiedBy>Sonia CACCAMO</cp:lastModifiedBy>
  <cp:revision>369</cp:revision>
  <cp:lastPrinted>2023-09-15T10:39:24Z</cp:lastPrinted>
  <dcterms:created xsi:type="dcterms:W3CDTF">2018-05-16T08:46:16Z</dcterms:created>
  <dcterms:modified xsi:type="dcterms:W3CDTF">2023-10-20T14:15:36Z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7f782e2-1048-4ae6-8561-ea50d7047004_Enabled">
    <vt:lpwstr>true</vt:lpwstr>
  </property>
  <property fmtid="{D5CDD505-2E9C-101B-9397-08002B2CF9AE}" pid="3" name="MSIP_Label_37f782e2-1048-4ae6-8561-ea50d7047004_SetDate">
    <vt:lpwstr>2023-10-18T13:14:22Z</vt:lpwstr>
  </property>
  <property fmtid="{D5CDD505-2E9C-101B-9397-08002B2CF9AE}" pid="4" name="MSIP_Label_37f782e2-1048-4ae6-8561-ea50d7047004_Method">
    <vt:lpwstr>Standard</vt:lpwstr>
  </property>
  <property fmtid="{D5CDD505-2E9C-101B-9397-08002B2CF9AE}" pid="5" name="MSIP_Label_37f782e2-1048-4ae6-8561-ea50d7047004_Name">
    <vt:lpwstr>Donnée Interne</vt:lpwstr>
  </property>
  <property fmtid="{D5CDD505-2E9C-101B-9397-08002B2CF9AE}" pid="6" name="MSIP_Label_37f782e2-1048-4ae6-8561-ea50d7047004_SiteId">
    <vt:lpwstr>5d0b42b2-7ba0-42b9-bd88-2dd1558bd190</vt:lpwstr>
  </property>
  <property fmtid="{D5CDD505-2E9C-101B-9397-08002B2CF9AE}" pid="7" name="MSIP_Label_37f782e2-1048-4ae6-8561-ea50d7047004_ActionId">
    <vt:lpwstr>8054b00c-0042-4997-8678-9589b74bc561</vt:lpwstr>
  </property>
  <property fmtid="{D5CDD505-2E9C-101B-9397-08002B2CF9AE}" pid="8" name="MSIP_Label_37f782e2-1048-4ae6-8561-ea50d7047004_ContentBits">
    <vt:lpwstr>2</vt:lpwstr>
  </property>
</Properties>
</file>